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bin" ContentType="audio/unknown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7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4" r:id="rId8"/>
    <p:sldId id="261" r:id="rId9"/>
    <p:sldId id="262" r:id="rId10"/>
    <p:sldId id="263" r:id="rId11"/>
    <p:sldId id="265" r:id="rId12"/>
    <p:sldId id="273" r:id="rId13"/>
    <p:sldId id="274" r:id="rId14"/>
    <p:sldId id="275" r:id="rId15"/>
    <p:sldId id="276" r:id="rId16"/>
    <p:sldId id="277" r:id="rId17"/>
    <p:sldId id="278" r:id="rId18"/>
    <p:sldId id="266" r:id="rId19"/>
    <p:sldId id="268" r:id="rId20"/>
    <p:sldId id="269" r:id="rId21"/>
    <p:sldId id="270" r:id="rId22"/>
    <p:sldId id="271" r:id="rId23"/>
    <p:sldId id="272" r:id="rId24"/>
    <p:sldId id="267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nl-BE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nl-BE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B17EDC2-887A-5044-9C5C-ABBF7C0E488D}" type="datetimeFigureOut">
              <a:rPr lang="fr-FR" smtClean="0"/>
              <a:t>16/05/20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03039A5-1C2C-E944-BA9A-4B866969AB0D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7.wav"/><Relationship Id="rId20" Type="http://schemas.openxmlformats.org/officeDocument/2006/relationships/image" Target="../media/image5.png"/><Relationship Id="rId10" Type="http://schemas.openxmlformats.org/officeDocument/2006/relationships/audio" Target="../media/media7.wav"/><Relationship Id="rId11" Type="http://schemas.microsoft.com/office/2007/relationships/media" Target="../media/media8.wav"/><Relationship Id="rId12" Type="http://schemas.openxmlformats.org/officeDocument/2006/relationships/audio" Target="../media/media8.wav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10.jpg"/><Relationship Id="rId15" Type="http://schemas.openxmlformats.org/officeDocument/2006/relationships/image" Target="../media/image11.jpg"/><Relationship Id="rId16" Type="http://schemas.openxmlformats.org/officeDocument/2006/relationships/image" Target="../media/image12.jpg"/><Relationship Id="rId17" Type="http://schemas.openxmlformats.org/officeDocument/2006/relationships/image" Target="../media/image13.jpg"/><Relationship Id="rId18" Type="http://schemas.openxmlformats.org/officeDocument/2006/relationships/image" Target="../media/image14.jpg"/><Relationship Id="rId19" Type="http://schemas.openxmlformats.org/officeDocument/2006/relationships/image" Target="../media/image15.jpg"/><Relationship Id="rId1" Type="http://schemas.microsoft.com/office/2007/relationships/media" Target="../media/media3.wav"/><Relationship Id="rId2" Type="http://schemas.openxmlformats.org/officeDocument/2006/relationships/audio" Target="../media/media3.wav"/><Relationship Id="rId3" Type="http://schemas.microsoft.com/office/2007/relationships/media" Target="../media/media4.wav"/><Relationship Id="rId4" Type="http://schemas.openxmlformats.org/officeDocument/2006/relationships/audio" Target="../media/media4.wav"/><Relationship Id="rId5" Type="http://schemas.microsoft.com/office/2007/relationships/media" Target="../media/media5.wav"/><Relationship Id="rId6" Type="http://schemas.openxmlformats.org/officeDocument/2006/relationships/audio" Target="../media/media5.wav"/><Relationship Id="rId7" Type="http://schemas.microsoft.com/office/2007/relationships/media" Target="../media/media6.wav"/><Relationship Id="rId8" Type="http://schemas.openxmlformats.org/officeDocument/2006/relationships/audio" Target="../media/media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4.bin"/><Relationship Id="rId5" Type="http://schemas.openxmlformats.org/officeDocument/2006/relationships/image" Target="../media/image22.jpg"/><Relationship Id="rId6" Type="http://schemas.openxmlformats.org/officeDocument/2006/relationships/image" Target="../media/image5.png"/><Relationship Id="rId7" Type="http://schemas.openxmlformats.org/officeDocument/2006/relationships/image" Target="../media/image23.jpg"/><Relationship Id="rId8" Type="http://schemas.openxmlformats.org/officeDocument/2006/relationships/audio" Target="../media/audio4.bin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4.bin"/><Relationship Id="rId5" Type="http://schemas.openxmlformats.org/officeDocument/2006/relationships/image" Target="../media/image26.jpg"/><Relationship Id="rId6" Type="http://schemas.openxmlformats.org/officeDocument/2006/relationships/image" Target="../media/image5.png"/><Relationship Id="rId7" Type="http://schemas.openxmlformats.org/officeDocument/2006/relationships/audio" Target="../media/audio4.bin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audio" Target="../media/audio5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4.bin"/><Relationship Id="rId5" Type="http://schemas.openxmlformats.org/officeDocument/2006/relationships/image" Target="../media/image28.jpg"/><Relationship Id="rId6" Type="http://schemas.openxmlformats.org/officeDocument/2006/relationships/image" Target="../media/image5.png"/><Relationship Id="rId7" Type="http://schemas.openxmlformats.org/officeDocument/2006/relationships/audio" Target="../media/audio4.bin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5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hyperlink" Target="https://www.youtube.com/watch?v=vEX4ArnZ7p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3.bin"/><Relationship Id="rId3" Type="http://schemas.openxmlformats.org/officeDocument/2006/relationships/audio" Target="../media/audio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2.bin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audio" Target="../media/audio2.bin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3.bin"/><Relationship Id="rId3" Type="http://schemas.openxmlformats.org/officeDocument/2006/relationships/audio" Target="../media/audio3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VOYAGER pendant le confinement!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232902"/>
      </p:ext>
    </p:extLst>
  </p:cSld>
  <p:clrMapOvr>
    <a:masterClrMapping/>
  </p:clrMapOvr>
  <p:transition xmlns:p14="http://schemas.microsoft.com/office/powerpoint/2010/main" spd="slow" advClick="0" advTm="3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Spécialités culinaires</a:t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 descr="italie-jambon de parme.jpg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10338"/>
          <a:stretch>
            <a:fillRect/>
          </a:stretch>
        </p:blipFill>
        <p:spPr>
          <a:xfrm>
            <a:off x="5123690" y="2852140"/>
            <a:ext cx="3220209" cy="1532769"/>
          </a:xfrm>
        </p:spPr>
      </p:pic>
      <p:pic>
        <p:nvPicPr>
          <p:cNvPr id="5" name="Image 4" descr="italie-paneton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05" y="821634"/>
            <a:ext cx="2683903" cy="1793335"/>
          </a:xfrm>
          <a:prstGeom prst="rect">
            <a:avLst/>
          </a:prstGeom>
        </p:spPr>
      </p:pic>
      <p:pic>
        <p:nvPicPr>
          <p:cNvPr id="6" name="Image 5" descr="italie-arancini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8" y="2756314"/>
            <a:ext cx="2447341" cy="1628595"/>
          </a:xfrm>
          <a:prstGeom prst="rect">
            <a:avLst/>
          </a:prstGeom>
        </p:spPr>
      </p:pic>
      <p:pic>
        <p:nvPicPr>
          <p:cNvPr id="7" name="Image 6" descr="italie-pâtes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8" y="4670200"/>
            <a:ext cx="2935038" cy="2058907"/>
          </a:xfrm>
          <a:prstGeom prst="rect">
            <a:avLst/>
          </a:prstGeom>
        </p:spPr>
      </p:pic>
      <p:pic>
        <p:nvPicPr>
          <p:cNvPr id="8" name="Image 7" descr="italie-pizza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18" y="4670200"/>
            <a:ext cx="3102482" cy="2176368"/>
          </a:xfrm>
          <a:prstGeom prst="rect">
            <a:avLst/>
          </a:prstGeom>
        </p:spPr>
      </p:pic>
      <p:pic>
        <p:nvPicPr>
          <p:cNvPr id="9" name="Image 8" descr="italie-tiramisu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8" y="747116"/>
            <a:ext cx="2722633" cy="186785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196680" y="14910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 rot="20731237">
            <a:off x="3188388" y="1163473"/>
            <a:ext cx="20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tiramisu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 rot="19983342">
            <a:off x="7192135" y="187846"/>
            <a:ext cx="1665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panetone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 rot="20999106">
            <a:off x="2985729" y="3595125"/>
            <a:ext cx="175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arancini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 rot="746607">
            <a:off x="4514192" y="2948794"/>
            <a:ext cx="1753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Jambon de parme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473426" y="4928648"/>
            <a:ext cx="1253171" cy="372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pâtes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381346" y="5853633"/>
            <a:ext cx="118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pizza</a:t>
            </a:r>
            <a:endParaRPr lang="fr-FR" dirty="0"/>
          </a:p>
        </p:txBody>
      </p:sp>
      <p:pic>
        <p:nvPicPr>
          <p:cNvPr id="17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29549" y="5300547"/>
            <a:ext cx="516522" cy="516522"/>
          </a:xfrm>
          <a:prstGeom prst="rect">
            <a:avLst/>
          </a:prstGeom>
        </p:spPr>
      </p:pic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24304" y="6267161"/>
            <a:ext cx="466800" cy="466800"/>
          </a:xfrm>
          <a:prstGeom prst="rect">
            <a:avLst/>
          </a:prstGeom>
        </p:spPr>
      </p:pic>
      <p:pic>
        <p:nvPicPr>
          <p:cNvPr id="18" name="Son 1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55108" y="429527"/>
            <a:ext cx="484874" cy="484874"/>
          </a:xfrm>
          <a:prstGeom prst="rect">
            <a:avLst/>
          </a:prstGeom>
        </p:spPr>
      </p:pic>
      <p:pic>
        <p:nvPicPr>
          <p:cNvPr id="19" name="Son 1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74601" y="3200295"/>
            <a:ext cx="454948" cy="454948"/>
          </a:xfrm>
          <a:prstGeom prst="rect">
            <a:avLst/>
          </a:prstGeom>
        </p:spPr>
      </p:pic>
      <p:pic>
        <p:nvPicPr>
          <p:cNvPr id="21" name="Son 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73426" y="821634"/>
            <a:ext cx="498489" cy="498489"/>
          </a:xfrm>
          <a:prstGeom prst="rect">
            <a:avLst/>
          </a:prstGeom>
        </p:spPr>
      </p:pic>
      <p:pic>
        <p:nvPicPr>
          <p:cNvPr id="22" name="Son 2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81472" y="3369504"/>
            <a:ext cx="489733" cy="4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2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1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9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2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</a:t>
            </a:r>
            <a:r>
              <a:rPr lang="fr-FR" dirty="0" err="1" smtClean="0"/>
              <a:t>MONUments</a:t>
            </a:r>
            <a:r>
              <a:rPr lang="fr-FR" dirty="0" smtClean="0"/>
              <a:t> ou sites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Venise, ville d’eau, et son carnaval.</a:t>
            </a:r>
            <a:endParaRPr lang="fr-FR" dirty="0"/>
          </a:p>
        </p:txBody>
      </p:sp>
      <p:pic>
        <p:nvPicPr>
          <p:cNvPr id="4" name="Image 3" descr="ven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9144000" cy="32657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22960" y="5895050"/>
            <a:ext cx="671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Malheureusement, cette ville connaît deux fléaux : les inondations et le flot des touristes.</a:t>
            </a:r>
            <a:endParaRPr lang="fr-FR" dirty="0"/>
          </a:p>
        </p:txBody>
      </p:sp>
      <p:pic>
        <p:nvPicPr>
          <p:cNvPr id="7" name="Image 6" descr="venise car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  <p:sndAc>
          <p:stSnd>
            <p:snd r:embed="rId2" name="Appareil photo"/>
          </p:stSnd>
        </p:sndAc>
      </p:transition>
    </mc:Choice>
    <mc:Fallback xmlns="">
      <p:transition xmlns:p14="http://schemas.microsoft.com/office/powerpoint/2010/main" spd="slow" advClick="0" advTm="15000">
        <p:fade/>
        <p:sndAc>
          <p:stSnd>
            <p:snd r:embed="rId5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</a:t>
            </a:r>
            <a:r>
              <a:rPr lang="fr-FR" dirty="0" err="1" smtClean="0"/>
              <a:t>MONUments</a:t>
            </a:r>
            <a:r>
              <a:rPr lang="fr-FR" dirty="0" smtClean="0"/>
              <a:t> ou sites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Rome, capitale de l’Italie, regorge de monuments allant de l’Antiquité à l’époque actuelle.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39515" y="4034146"/>
            <a:ext cx="671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Colisée, vestige des romains, accueillait les combats de gladiateurs. Il pouvait contenir 50 000 spectateurs.</a:t>
            </a:r>
          </a:p>
        </p:txBody>
      </p:sp>
      <p:pic>
        <p:nvPicPr>
          <p:cNvPr id="5" name="Image 4" descr="Italie-colisé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67"/>
            <a:ext cx="9144000" cy="5965481"/>
          </a:xfrm>
          <a:prstGeom prst="rect">
            <a:avLst/>
          </a:prstGeom>
        </p:spPr>
      </p:pic>
      <p:pic>
        <p:nvPicPr>
          <p:cNvPr id="8" name="Image 7" descr="les-gladiateurs-n-etaient-pas-des-guerriers-ils-se-livraient-a-des-combats-violents-pour-le-spectacle-photo-musee-de-saint-romain-en-gal-michel-djaoui-15539870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7" y="518867"/>
            <a:ext cx="8143984" cy="54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  <p:sndAc>
          <p:stSnd>
            <p:snd r:embed="rId2" name="Appareil photo"/>
          </p:stSnd>
        </p:sndAc>
      </p:transition>
    </mc:Choice>
    <mc:Fallback xmlns="">
      <p:transition xmlns:p14="http://schemas.microsoft.com/office/powerpoint/2010/main" spd="slow" advClick="0" advTm="15000">
        <p:fade/>
        <p:sndAc>
          <p:stSnd>
            <p:snd r:embed="rId5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</a:t>
            </a:r>
            <a:r>
              <a:rPr lang="fr-FR" dirty="0" err="1" smtClean="0"/>
              <a:t>MONUments</a:t>
            </a:r>
            <a:r>
              <a:rPr lang="fr-FR" dirty="0" smtClean="0"/>
              <a:t> ou sites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Rome, capitale de l’Italie, regorge de monuments allant de l’Antiquité à l’époque actuelle.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39515" y="4034146"/>
            <a:ext cx="671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Fontaine de </a:t>
            </a:r>
            <a:r>
              <a:rPr lang="fr-FR" dirty="0" err="1" smtClean="0"/>
              <a:t>Trévi</a:t>
            </a:r>
            <a:r>
              <a:rPr lang="fr-FR" dirty="0" smtClean="0"/>
              <a:t> date 18</a:t>
            </a:r>
            <a:r>
              <a:rPr lang="fr-FR" baseline="30000" dirty="0" smtClean="0"/>
              <a:t>ème</a:t>
            </a:r>
            <a:r>
              <a:rPr lang="fr-FR" dirty="0" smtClean="0"/>
              <a:t> siècle. On y jette des pièces pour exaucer des vœux.</a:t>
            </a:r>
          </a:p>
        </p:txBody>
      </p:sp>
      <p:pic>
        <p:nvPicPr>
          <p:cNvPr id="7" name="Image 6" descr="fontain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3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  <p:sndAc>
          <p:stSnd>
            <p:snd r:embed="rId2" name="Appareil photo"/>
          </p:stSnd>
        </p:sndAc>
      </p:transition>
    </mc:Choice>
    <mc:Fallback xmlns="">
      <p:transition xmlns:p14="http://schemas.microsoft.com/office/powerpoint/2010/main" spd="slow" advClick="0" advTm="15000">
        <p:fade/>
        <p:sndAc>
          <p:stSnd>
            <p:snd r:embed="rId4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</a:t>
            </a:r>
            <a:r>
              <a:rPr lang="fr-FR" dirty="0" err="1" smtClean="0"/>
              <a:t>MONUments</a:t>
            </a:r>
            <a:r>
              <a:rPr lang="fr-FR" dirty="0" smtClean="0"/>
              <a:t> ou sites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401" y="1045737"/>
            <a:ext cx="7520940" cy="3579849"/>
          </a:xfrm>
        </p:spPr>
        <p:txBody>
          <a:bodyPr/>
          <a:lstStyle/>
          <a:p>
            <a:r>
              <a:rPr lang="fr-FR" dirty="0" smtClean="0"/>
              <a:t>La Basilique Saint-Pierre, située dans l’état du Vatican, est le plus important édifice  de la religion catholique. Le Pape y célèbre les messes.</a:t>
            </a:r>
          </a:p>
          <a:p>
            <a:endParaRPr lang="fr-FR" dirty="0"/>
          </a:p>
          <a:p>
            <a:r>
              <a:rPr lang="fr-FR" dirty="0" smtClean="0"/>
              <a:t>   </a:t>
            </a:r>
            <a:endParaRPr lang="fr-FR" dirty="0"/>
          </a:p>
        </p:txBody>
      </p:sp>
      <p:pic>
        <p:nvPicPr>
          <p:cNvPr id="5" name="Image 4" descr="basf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365760"/>
            <a:ext cx="9166859" cy="61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  <p:sndAc>
          <p:stSnd>
            <p:snd r:embed="rId2" name="Appareil photo"/>
          </p:stSnd>
        </p:sndAc>
      </p:transition>
    </mc:Choice>
    <mc:Fallback xmlns="">
      <p:transition xmlns:p14="http://schemas.microsoft.com/office/powerpoint/2010/main" spd="slow" advClick="0" advTm="15000">
        <p:fade/>
        <p:sndAc>
          <p:stSnd>
            <p:snd r:embed="rId4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</a:t>
            </a:r>
            <a:r>
              <a:rPr lang="fr-FR" dirty="0" err="1" smtClean="0"/>
              <a:t>MONUments</a:t>
            </a:r>
            <a:r>
              <a:rPr lang="fr-FR" dirty="0" smtClean="0"/>
              <a:t> ou sites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401" y="1045737"/>
            <a:ext cx="7520940" cy="3579849"/>
          </a:xfrm>
        </p:spPr>
        <p:txBody>
          <a:bodyPr/>
          <a:lstStyle/>
          <a:p>
            <a:r>
              <a:rPr lang="fr-FR" dirty="0" smtClean="0"/>
              <a:t>Pompéi, ancienne cité romaine, fut ensevelie sous une épaisse couche de cendres en 79 apr. J.-C. lors d’une éruption du volcan Vésuve.       </a:t>
            </a:r>
            <a:endParaRPr lang="fr-FR" dirty="0"/>
          </a:p>
          <a:p>
            <a:r>
              <a:rPr lang="fr-FR" dirty="0" smtClean="0"/>
              <a:t>   </a:t>
            </a:r>
            <a:endParaRPr lang="fr-FR" dirty="0"/>
          </a:p>
        </p:txBody>
      </p:sp>
      <p:pic>
        <p:nvPicPr>
          <p:cNvPr id="4" name="Image 3" descr="italie-pompei-r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910"/>
            <a:ext cx="9144000" cy="5142586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011" y="6206496"/>
            <a:ext cx="599789" cy="599789"/>
          </a:xfrm>
          <a:prstGeom prst="rect">
            <a:avLst/>
          </a:prstGeom>
        </p:spPr>
      </p:pic>
      <p:pic>
        <p:nvPicPr>
          <p:cNvPr id="8" name="Image 7" descr="Pompéi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" y="1289155"/>
            <a:ext cx="9084176" cy="454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4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000">
        <p14:window dir="vert"/>
        <p:sndAc>
          <p:stSnd>
            <p:snd r:embed="rId4" name="Appareil photo"/>
          </p:stSnd>
        </p:sndAc>
      </p:transition>
    </mc:Choice>
    <mc:Fallback xmlns="">
      <p:transition xmlns:p14="http://schemas.microsoft.com/office/powerpoint/2010/main" spd="slow" advClick="0" advTm="23000">
        <p:fade/>
        <p:sndAc>
          <p:stSnd>
            <p:snd r:embed="rId8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</a:t>
            </a:r>
            <a:r>
              <a:rPr lang="fr-FR" dirty="0" err="1" smtClean="0"/>
              <a:t>MONUments</a:t>
            </a:r>
            <a:r>
              <a:rPr lang="fr-FR" dirty="0" smtClean="0"/>
              <a:t> ou sites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401" y="1045737"/>
            <a:ext cx="7520940" cy="3579849"/>
          </a:xfrm>
        </p:spPr>
        <p:txBody>
          <a:bodyPr/>
          <a:lstStyle/>
          <a:p>
            <a:r>
              <a:rPr lang="fr-FR" dirty="0" smtClean="0"/>
              <a:t>Florence est une des plus belles villes d’Italie. </a:t>
            </a:r>
          </a:p>
          <a:p>
            <a:r>
              <a:rPr lang="fr-FR" dirty="0" smtClean="0"/>
              <a:t>Ici, on voit son prestigieux </a:t>
            </a:r>
            <a:r>
              <a:rPr lang="fr-FR" dirty="0" err="1" smtClean="0"/>
              <a:t>duomo</a:t>
            </a:r>
            <a:r>
              <a:rPr lang="fr-FR" dirty="0" smtClean="0"/>
              <a:t>, à savoir la coupole de la Basilique.</a:t>
            </a:r>
            <a:endParaRPr lang="fr-FR" dirty="0"/>
          </a:p>
        </p:txBody>
      </p:sp>
      <p:pic>
        <p:nvPicPr>
          <p:cNvPr id="5" name="Image 4" descr="flor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  <p:sndAc>
          <p:stSnd>
            <p:snd r:embed="rId2" name="Appareil photo"/>
          </p:stSnd>
        </p:sndAc>
      </p:transition>
    </mc:Choice>
    <mc:Fallback xmlns="">
      <p:transition xmlns:p14="http://schemas.microsoft.com/office/powerpoint/2010/main" spd="slow" advClick="0" advTm="15000">
        <p:fade/>
        <p:sndAc>
          <p:stSnd>
            <p:snd r:embed="rId4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</a:t>
            </a:r>
            <a:r>
              <a:rPr lang="fr-FR" dirty="0" err="1" smtClean="0"/>
              <a:t>MONUments</a:t>
            </a:r>
            <a:r>
              <a:rPr lang="fr-FR" dirty="0" smtClean="0"/>
              <a:t> ou sites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401" y="1045737"/>
            <a:ext cx="7520940" cy="3579849"/>
          </a:xfrm>
        </p:spPr>
        <p:txBody>
          <a:bodyPr/>
          <a:lstStyle/>
          <a:p>
            <a:r>
              <a:rPr lang="fr-FR" dirty="0" smtClean="0"/>
              <a:t>La tour de Pise mesure 56 mètres et penche à cause de son sol qui n’est pas stable.</a:t>
            </a:r>
            <a:endParaRPr lang="fr-FR" dirty="0"/>
          </a:p>
        </p:txBody>
      </p:sp>
      <p:pic>
        <p:nvPicPr>
          <p:cNvPr id="4" name="Image 3" descr="tour-de-p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  <p:sndAc>
          <p:stSnd>
            <p:snd r:embed="rId2" name="Appareil photo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L’Italie est aussi connue pour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Sa vespa</a:t>
            </a:r>
            <a:endParaRPr lang="fr-FR" dirty="0"/>
          </a:p>
        </p:txBody>
      </p:sp>
      <p:pic>
        <p:nvPicPr>
          <p:cNvPr id="4" name="Image 3" descr="italie-vesp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68500"/>
            <a:ext cx="3962400" cy="2916936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" y="28293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  <p:sndAc>
          <p:stSnd>
            <p:snd r:embed="rId4" name="Appareil photo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7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L’Italie est aussi connue pour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Sa Fiat 500</a:t>
            </a:r>
            <a:endParaRPr lang="fr-FR" dirty="0"/>
          </a:p>
        </p:txBody>
      </p:sp>
      <p:pic>
        <p:nvPicPr>
          <p:cNvPr id="5" name="Image 4" descr="italie-fiat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606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  <p:sndAc>
          <p:stSnd>
            <p:snd r:embed="rId2" name="Klaxon"/>
          </p:stSnd>
        </p:sndAc>
      </p:transition>
    </mc:Choice>
    <mc:Fallback xmlns="">
      <p:transition xmlns:p14="http://schemas.microsoft.com/office/powerpoint/2010/main" spd="slow" advClick="0" advTm="2000">
        <p:fade/>
        <p:sndAc>
          <p:stSnd>
            <p:snd r:embed="rId4" name="Klaxon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Devinette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000" dirty="0" smtClean="0">
              <a:latin typeface="Arial"/>
              <a:cs typeface="Arial"/>
            </a:endParaRPr>
          </a:p>
          <a:p>
            <a:endParaRPr lang="fr-FR" sz="20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smtClean="0">
                <a:latin typeface="Arial"/>
                <a:cs typeface="Arial"/>
              </a:rPr>
              <a:t>Je suis un pays. </a:t>
            </a:r>
          </a:p>
          <a:p>
            <a:pPr marL="457200" indent="-457200">
              <a:buFont typeface="Arial"/>
              <a:buChar char="•"/>
            </a:pPr>
            <a:r>
              <a:rPr lang="fr-FR" sz="2800" dirty="0" smtClean="0">
                <a:latin typeface="Arial"/>
                <a:cs typeface="Arial"/>
              </a:rPr>
              <a:t>J’aime bien ma botte. </a:t>
            </a:r>
          </a:p>
          <a:p>
            <a:pPr marL="457200" indent="-457200">
              <a:buFont typeface="Arial"/>
              <a:buChar char="•"/>
            </a:pPr>
            <a:r>
              <a:rPr lang="fr-FR" sz="2800" dirty="0" smtClean="0">
                <a:latin typeface="Arial"/>
                <a:cs typeface="Arial"/>
              </a:rPr>
              <a:t>On aime beaucoup mes spécialités.</a:t>
            </a:r>
          </a:p>
          <a:p>
            <a:pPr marL="457200" indent="-457200">
              <a:buFont typeface="Arial"/>
              <a:buChar char="•"/>
            </a:pPr>
            <a:r>
              <a:rPr lang="fr-FR" sz="2800" dirty="0" smtClean="0">
                <a:latin typeface="Arial"/>
                <a:cs typeface="Arial"/>
              </a:rPr>
              <a:t>La Juventus est un club de foot chez moi.</a:t>
            </a:r>
            <a:endParaRPr lang="fr-FR" sz="2800" dirty="0">
              <a:latin typeface="Arial"/>
              <a:cs typeface="Arial"/>
            </a:endParaRPr>
          </a:p>
        </p:txBody>
      </p:sp>
      <p:pic>
        <p:nvPicPr>
          <p:cNvPr id="4" name="Image 3" descr="interrog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2" y="365760"/>
            <a:ext cx="2135011" cy="28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honeycomb/>
        <p:sndAc>
          <p:stSnd>
            <p:snd r:embed="rId2" name="Roulement de tambour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Roulement de tambour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L’Italie est aussi connue pour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gondoles sur les canaux de Venise</a:t>
            </a:r>
            <a:endParaRPr lang="fr-FR" dirty="0"/>
          </a:p>
        </p:txBody>
      </p:sp>
      <p:pic>
        <p:nvPicPr>
          <p:cNvPr id="6" name="Image 5" descr="italie gondole 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3" y="1871958"/>
            <a:ext cx="6932489" cy="4621659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0682" y="1100628"/>
            <a:ext cx="466800" cy="4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  <p:sndAc>
          <p:stSnd>
            <p:snd r:embed="rId4" name="Appareil photo"/>
          </p:stSnd>
        </p:sndAc>
      </p:transition>
    </mc:Choice>
    <mc:Fallback xmlns="">
      <p:transition xmlns:p14="http://schemas.microsoft.com/office/powerpoint/2010/main" spd="slow" advClick="0" advTm="15000">
        <p:fade/>
        <p:sndAc>
          <p:stSnd>
            <p:snd r:embed="rId7" name="Appareil phot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L’Italie est aussi connue pour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Leonardo da Vinci</a:t>
            </a:r>
            <a:endParaRPr lang="fr-FR" dirty="0"/>
          </a:p>
        </p:txBody>
      </p:sp>
      <p:pic>
        <p:nvPicPr>
          <p:cNvPr id="3" name="Image 2" descr="italie leonrd de vinc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1100628"/>
            <a:ext cx="2794000" cy="5041900"/>
          </a:xfrm>
          <a:prstGeom prst="rect">
            <a:avLst/>
          </a:prstGeom>
        </p:spPr>
      </p:pic>
      <p:pic>
        <p:nvPicPr>
          <p:cNvPr id="7" name="Image 6" descr="leonard de vinc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2" y="1501676"/>
            <a:ext cx="3412391" cy="4640852"/>
          </a:xfrm>
          <a:prstGeom prst="rect">
            <a:avLst/>
          </a:prstGeom>
        </p:spPr>
      </p:pic>
      <p:pic>
        <p:nvPicPr>
          <p:cNvPr id="5" name="Image 4" descr="jocond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08" y="2115261"/>
            <a:ext cx="3025531" cy="4508041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" y="58105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L’Italie est aussi connue pour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Leonardo da Vinci</a:t>
            </a:r>
            <a:endParaRPr lang="fr-FR" dirty="0"/>
          </a:p>
        </p:txBody>
      </p:sp>
      <p:pic>
        <p:nvPicPr>
          <p:cNvPr id="5" name="Image 4" descr="jocon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7" y="1618254"/>
            <a:ext cx="3025531" cy="45080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37754" y="1849969"/>
            <a:ext cx="5052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Vous voulez en savoir plus sur le sourire de la Joconde? </a:t>
            </a:r>
          </a:p>
          <a:p>
            <a:endParaRPr lang="fr-FR" dirty="0"/>
          </a:p>
          <a:p>
            <a:r>
              <a:rPr lang="fr-FR" dirty="0" smtClean="0"/>
              <a:t>Rdv sur : </a:t>
            </a:r>
            <a:r>
              <a:rPr lang="nl-NL" u="sng" dirty="0">
                <a:hlinkClick r:id="rId3"/>
              </a:rPr>
              <a:t>https://www.youtube.com/watch?v=vEX4ArnZ7pw</a:t>
            </a:r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93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L’Italie est aussi connue pour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Ses clubs de football</a:t>
            </a:r>
          </a:p>
          <a:p>
            <a:endParaRPr lang="fr-FR" dirty="0"/>
          </a:p>
        </p:txBody>
      </p:sp>
      <p:pic>
        <p:nvPicPr>
          <p:cNvPr id="3" name="Image 2" descr="italie-fo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92" y="3753554"/>
            <a:ext cx="4937008" cy="2777067"/>
          </a:xfrm>
          <a:prstGeom prst="rect">
            <a:avLst/>
          </a:prstGeom>
        </p:spPr>
      </p:pic>
      <p:pic>
        <p:nvPicPr>
          <p:cNvPr id="7" name="Image 6" descr="italie-foot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85">
            <a:off x="241770" y="1619954"/>
            <a:ext cx="3810000" cy="2133600"/>
          </a:xfrm>
          <a:prstGeom prst="rect">
            <a:avLst/>
          </a:prstGeom>
        </p:spPr>
      </p:pic>
      <p:pic>
        <p:nvPicPr>
          <p:cNvPr id="8" name="Image 7" descr="italie-foot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2" y="4189589"/>
            <a:ext cx="3251200" cy="2501900"/>
          </a:xfrm>
          <a:prstGeom prst="rect">
            <a:avLst/>
          </a:prstGeom>
        </p:spPr>
      </p:pic>
      <p:pic>
        <p:nvPicPr>
          <p:cNvPr id="9" name="Image 8" descr="italie foo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09">
            <a:off x="4572000" y="1134532"/>
            <a:ext cx="39116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r-FR" dirty="0" smtClean="0"/>
          </a:p>
          <a:p>
            <a:pPr algn="ctr"/>
            <a:r>
              <a:rPr lang="fr-FR" sz="2000" dirty="0" smtClean="0">
                <a:latin typeface="Arial"/>
                <a:cs typeface="Arial"/>
              </a:rPr>
              <a:t>J’espère que vous avez passé un bon voyage! </a:t>
            </a:r>
          </a:p>
          <a:p>
            <a:pPr algn="ctr"/>
            <a:endParaRPr lang="fr-FR" sz="2000" dirty="0">
              <a:latin typeface="Arial"/>
              <a:cs typeface="Arial"/>
            </a:endParaRPr>
          </a:p>
          <a:p>
            <a:pPr algn="ctr"/>
            <a:r>
              <a:rPr lang="fr-FR" sz="2000" dirty="0" smtClean="0">
                <a:latin typeface="Arial"/>
                <a:cs typeface="Arial"/>
              </a:rPr>
              <a:t>A bientôt</a:t>
            </a:r>
          </a:p>
          <a:p>
            <a:pPr algn="ctr"/>
            <a:endParaRPr lang="fr-FR" sz="2000" dirty="0">
              <a:latin typeface="Arial"/>
              <a:cs typeface="Arial"/>
            </a:endParaRPr>
          </a:p>
          <a:p>
            <a:pPr algn="ctr"/>
            <a:r>
              <a:rPr lang="fr-FR" sz="2000" dirty="0" smtClean="0">
                <a:latin typeface="Arial"/>
                <a:cs typeface="Arial"/>
              </a:rPr>
              <a:t>Mattéo</a:t>
            </a:r>
            <a:endParaRPr lang="fr-FR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2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  <p:sndAc>
          <p:stSnd>
            <p:snd r:embed="rId2" name="Avion"/>
          </p:stSnd>
        </p:sndAc>
      </p:transition>
    </mc:Choice>
    <mc:Fallback xmlns="">
      <p:transition xmlns:p14="http://schemas.microsoft.com/office/powerpoint/2010/main" spd="slow" advClick="0" advTm="0">
        <p:fade/>
        <p:sndAc>
          <p:stSnd>
            <p:snd r:embed="rId3" name="Avion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Vous avez trouvé?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6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xmlns:p14="http://schemas.microsoft.com/office/powerpoint/2010/main" spd="slow" advClick="0" advTm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C’est l’Italie</a:t>
            </a:r>
            <a:endParaRPr lang="fr-FR" dirty="0"/>
          </a:p>
        </p:txBody>
      </p:sp>
      <p:pic>
        <p:nvPicPr>
          <p:cNvPr id="4" name="Espace réservé du contenu 3" descr="italie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7647"/>
          <a:stretch>
            <a:fillRect/>
          </a:stretch>
        </p:blipFill>
        <p:spPr/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" y="48863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  <p:sndAc>
          <p:stSnd>
            <p:snd r:embed="rId4" name="Battements de mains"/>
          </p:stSnd>
        </p:sndAc>
      </p:transition>
    </mc:Choice>
    <mc:Fallback xmlns="">
      <p:transition xmlns:p14="http://schemas.microsoft.com/office/powerpoint/2010/main" spd="slow" advClick="0" advTm="0">
        <p:checker/>
        <p:sndAc>
          <p:stSnd>
            <p:snd r:embed="rId7" name="Battements de mains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 smtClean="0"/>
              <a:t>Prêt pour le départ</a:t>
            </a:r>
            <a:r>
              <a:rPr lang="mr-IN" sz="3600" dirty="0" smtClean="0"/>
              <a:t>…</a:t>
            </a:r>
            <a:endParaRPr lang="nl-BE" sz="3600" dirty="0"/>
          </a:p>
          <a:p>
            <a:pPr algn="ctr"/>
            <a:endParaRPr lang="nl-BE" sz="3600" dirty="0" smtClean="0"/>
          </a:p>
          <a:p>
            <a:pPr algn="ctr"/>
            <a:r>
              <a:rPr lang="nl-BE" sz="3600" dirty="0" smtClean="0"/>
              <a:t>Attachez vos ceintures!</a:t>
            </a:r>
          </a:p>
        </p:txBody>
      </p:sp>
    </p:spTree>
    <p:extLst>
      <p:ext uri="{BB962C8B-B14F-4D97-AF65-F5344CB8AC3E}">
        <p14:creationId xmlns:p14="http://schemas.microsoft.com/office/powerpoint/2010/main" val="14950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sndAc>
          <p:stSnd>
            <p:snd r:embed="rId2" name="Avion"/>
          </p:stSnd>
        </p:sndAc>
      </p:transition>
    </mc:Choice>
    <mc:Fallback xmlns="">
      <p:transition xmlns:p14="http://schemas.microsoft.com/office/powerpoint/2010/main" spd="slow" advClick="0" advTm="2000">
        <p:sndAc>
          <p:stSnd>
            <p:snd r:embed="rId3" name="Avion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Géographie</a:t>
            </a:r>
            <a:endParaRPr lang="fr-FR" dirty="0"/>
          </a:p>
        </p:txBody>
      </p:sp>
      <p:pic>
        <p:nvPicPr>
          <p:cNvPr id="6" name="Espace réservé du contenu 5" descr="italie carte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26" r="-38326"/>
          <a:stretch>
            <a:fillRect/>
          </a:stretch>
        </p:blipFill>
        <p:spPr/>
      </p:pic>
      <p:cxnSp>
        <p:nvCxnSpPr>
          <p:cNvPr id="9" name="Connecteur droit avec flèche 8"/>
          <p:cNvCxnSpPr/>
          <p:nvPr/>
        </p:nvCxnSpPr>
        <p:spPr>
          <a:xfrm flipV="1">
            <a:off x="1891267" y="3271960"/>
            <a:ext cx="2374437" cy="18223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4707460" y="3893218"/>
            <a:ext cx="2664340" cy="1946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21919" y="5204763"/>
            <a:ext cx="273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Belgique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433068" y="5862247"/>
            <a:ext cx="294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Italie</a:t>
            </a:r>
            <a:endParaRPr lang="fr-FR" dirty="0"/>
          </a:p>
        </p:txBody>
      </p:sp>
      <p:pic>
        <p:nvPicPr>
          <p:cNvPr id="3" name="Image 2" descr="loupe-tex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60" y="465628"/>
            <a:ext cx="304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blinds dir="vert"/>
      </p:transition>
    </mc:Choice>
    <mc:Fallback xmlns="">
      <p:transition xmlns:p14="http://schemas.microsoft.com/office/powerpoint/2010/main" spd="slow" advClick="0" advTm="3000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Géographie</a:t>
            </a:r>
            <a:endParaRPr lang="fr-FR" dirty="0"/>
          </a:p>
        </p:txBody>
      </p:sp>
      <p:pic>
        <p:nvPicPr>
          <p:cNvPr id="4" name="Espace réservé du contenu 3" descr="italie-car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73" r="-14673"/>
          <a:stretch>
            <a:fillRect/>
          </a:stretch>
        </p:blipFill>
        <p:spPr>
          <a:xfrm>
            <a:off x="822325" y="1051967"/>
            <a:ext cx="7521575" cy="3863975"/>
          </a:xfrm>
        </p:spPr>
      </p:pic>
      <p:sp>
        <p:nvSpPr>
          <p:cNvPr id="3" name="ZoneTexte 2"/>
          <p:cNvSpPr txBox="1"/>
          <p:nvPr/>
        </p:nvSpPr>
        <p:spPr>
          <a:xfrm>
            <a:off x="1187219" y="5135734"/>
            <a:ext cx="6419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L’Italie abrite les deux plus petits états du monde:</a:t>
            </a:r>
            <a:r>
              <a:rPr lang="fr-FR" dirty="0"/>
              <a:t> </a:t>
            </a:r>
            <a:r>
              <a:rPr lang="fr-FR" dirty="0" smtClean="0"/>
              <a:t>Le Vatican (siège du Pape) et Saint-Marin.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72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1000">
        <p14:shred/>
      </p:transition>
    </mc:Choice>
    <mc:Fallback xmlns="">
      <p:transition xmlns:p14="http://schemas.microsoft.com/office/powerpoint/2010/main" spd="slow" advTm="11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Drapeau et hymne national</a:t>
            </a:r>
            <a:endParaRPr lang="fr-FR" dirty="0"/>
          </a:p>
        </p:txBody>
      </p:sp>
      <p:pic>
        <p:nvPicPr>
          <p:cNvPr id="4" name="Espace réservé du contenu 3" descr="italie drapeau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045" r="-55045"/>
          <a:stretch>
            <a:fillRect/>
          </a:stretch>
        </p:blipFill>
        <p:spPr>
          <a:xfrm rot="20941932">
            <a:off x="822960" y="1100628"/>
            <a:ext cx="7520940" cy="3579849"/>
          </a:xfr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1162" y="5363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6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xmlns:p14="http://schemas.microsoft.com/office/powerpoint/2010/main" spd="slow" advClick="0" advTm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Spécialités culinaires</a:t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 descr="italie-jambon de parm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10338"/>
          <a:stretch>
            <a:fillRect/>
          </a:stretch>
        </p:blipFill>
        <p:spPr>
          <a:xfrm>
            <a:off x="5123690" y="2852140"/>
            <a:ext cx="3220209" cy="1532769"/>
          </a:xfrm>
        </p:spPr>
      </p:pic>
      <p:pic>
        <p:nvPicPr>
          <p:cNvPr id="5" name="Image 4" descr="italie-panet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05" y="821634"/>
            <a:ext cx="2683903" cy="1793335"/>
          </a:xfrm>
          <a:prstGeom prst="rect">
            <a:avLst/>
          </a:prstGeom>
        </p:spPr>
      </p:pic>
      <p:pic>
        <p:nvPicPr>
          <p:cNvPr id="6" name="Image 5" descr="italie-arancin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8" y="2756314"/>
            <a:ext cx="2447341" cy="1628595"/>
          </a:xfrm>
          <a:prstGeom prst="rect">
            <a:avLst/>
          </a:prstGeom>
        </p:spPr>
      </p:pic>
      <p:pic>
        <p:nvPicPr>
          <p:cNvPr id="7" name="Image 6" descr="italie-pât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8" y="4670200"/>
            <a:ext cx="2935038" cy="2058907"/>
          </a:xfrm>
          <a:prstGeom prst="rect">
            <a:avLst/>
          </a:prstGeom>
        </p:spPr>
      </p:pic>
      <p:pic>
        <p:nvPicPr>
          <p:cNvPr id="8" name="Image 7" descr="italie-pizz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18" y="4670200"/>
            <a:ext cx="3102482" cy="2176368"/>
          </a:xfrm>
          <a:prstGeom prst="rect">
            <a:avLst/>
          </a:prstGeom>
        </p:spPr>
      </p:pic>
      <p:pic>
        <p:nvPicPr>
          <p:cNvPr id="9" name="Image 8" descr="italie-tiramis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8" y="747116"/>
            <a:ext cx="2722633" cy="186785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61021" y="1159682"/>
            <a:ext cx="21090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/>
                <a:cs typeface="Arial"/>
              </a:rPr>
              <a:t>Associe les noms suivants aux photos correspondantes : </a:t>
            </a:r>
          </a:p>
          <a:p>
            <a:endParaRPr lang="fr-FR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Arial"/>
                <a:cs typeface="Arial"/>
              </a:rPr>
              <a:t>Pâtes  </a:t>
            </a:r>
            <a:endParaRPr lang="fr-FR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Arial"/>
                <a:cs typeface="Arial"/>
              </a:rPr>
              <a:t>J</a:t>
            </a:r>
            <a:r>
              <a:rPr lang="fr-FR" dirty="0" smtClean="0">
                <a:latin typeface="Arial"/>
                <a:cs typeface="Arial"/>
              </a:rPr>
              <a:t>ambon </a:t>
            </a:r>
            <a:r>
              <a:rPr lang="fr-FR" dirty="0" smtClean="0">
                <a:latin typeface="Arial"/>
                <a:cs typeface="Arial"/>
              </a:rPr>
              <a:t>de parme </a:t>
            </a:r>
          </a:p>
          <a:p>
            <a:pPr marL="285750" indent="-285750">
              <a:buFontTx/>
              <a:buChar char="-"/>
            </a:pPr>
            <a:r>
              <a:rPr lang="fr-FR" dirty="0" err="1" smtClean="0">
                <a:latin typeface="Arial"/>
                <a:cs typeface="Arial"/>
              </a:rPr>
              <a:t>Panetone</a:t>
            </a:r>
            <a:endParaRPr lang="fr-FR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dirty="0" err="1" smtClean="0">
                <a:latin typeface="Arial"/>
                <a:cs typeface="Arial"/>
              </a:rPr>
              <a:t>Arancini</a:t>
            </a:r>
            <a:endParaRPr lang="fr-FR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Arial"/>
                <a:cs typeface="Arial"/>
              </a:rPr>
              <a:t>Pizza</a:t>
            </a:r>
            <a:endParaRPr lang="fr-FR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Arial"/>
                <a:cs typeface="Arial"/>
              </a:rPr>
              <a:t>T</a:t>
            </a:r>
            <a:r>
              <a:rPr lang="fr-FR" dirty="0" smtClean="0">
                <a:latin typeface="Arial"/>
                <a:cs typeface="Arial"/>
              </a:rPr>
              <a:t>iramisu</a:t>
            </a:r>
            <a:endParaRPr lang="fr-F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7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xmlns:p14="http://schemas.microsoft.com/office/powerpoint/2010/main" spd="slow" advClick="0" advTm="30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484</TotalTime>
  <Words>402</Words>
  <Application>Microsoft Macintosh PowerPoint</Application>
  <PresentationFormat>Présentation à l'écran (4:3)</PresentationFormat>
  <Paragraphs>77</Paragraphs>
  <Slides>24</Slides>
  <Notes>0</Notes>
  <HiddenSlides>0</HiddenSlides>
  <MMClips>12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Angles</vt:lpstr>
      <vt:lpstr>VOYAGER pendant le confinement!</vt:lpstr>
      <vt:lpstr>Devinette</vt:lpstr>
      <vt:lpstr>Vous avez trouvé?</vt:lpstr>
      <vt:lpstr>C’est l’Italie</vt:lpstr>
      <vt:lpstr>Présentation PowerPoint</vt:lpstr>
      <vt:lpstr>Géographie</vt:lpstr>
      <vt:lpstr>Géographie</vt:lpstr>
      <vt:lpstr>Drapeau et hymne national</vt:lpstr>
      <vt:lpstr>Spécialités culinaires  </vt:lpstr>
      <vt:lpstr>Spécialités culinaires  </vt:lpstr>
      <vt:lpstr>Quelques MONUments ou sites</vt:lpstr>
      <vt:lpstr>Quelques MONUments ou sites</vt:lpstr>
      <vt:lpstr>Quelques MONUments ou sites</vt:lpstr>
      <vt:lpstr>Quelques MONUments ou sites</vt:lpstr>
      <vt:lpstr>Quelques MONUments ou sites</vt:lpstr>
      <vt:lpstr>Quelques MONUments ou sites</vt:lpstr>
      <vt:lpstr>Quelques MONUments ou sites</vt:lpstr>
      <vt:lpstr>L’Italie est aussi connue pour</vt:lpstr>
      <vt:lpstr>L’Italie est aussi connue pour</vt:lpstr>
      <vt:lpstr>L’Italie est aussi connue pour</vt:lpstr>
      <vt:lpstr>L’Italie est aussi connue pour</vt:lpstr>
      <vt:lpstr>L’Italie est aussi connue pour</vt:lpstr>
      <vt:lpstr>L’Italie est aussi connue pour</vt:lpstr>
      <vt:lpstr>Présentation PowerPoint</vt:lpstr>
    </vt:vector>
  </TitlesOfParts>
  <Company>collège notre dame erpent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VOYAGER pendant le confinement!</dc:title>
  <dc:creator>sandrine frères</dc:creator>
  <cp:lastModifiedBy>sandrine frères</cp:lastModifiedBy>
  <cp:revision>39</cp:revision>
  <dcterms:created xsi:type="dcterms:W3CDTF">2020-05-14T08:18:02Z</dcterms:created>
  <dcterms:modified xsi:type="dcterms:W3CDTF">2020-05-16T11:42:49Z</dcterms:modified>
</cp:coreProperties>
</file>